
<file path=[Content_Types].xml><?xml version="1.0" encoding="utf-8"?>
<Types xmlns="http://schemas.openxmlformats.org/package/2006/content-types">
  <Default Extension="fntdata" ContentType="application/x-fontdata"/>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266"/>
    <p:restoredTop sz="96807" autoAdjust="0"/>
  </p:normalViewPr>
  <p:slideViewPr>
    <p:cSldViewPr>
      <p:cViewPr>
        <p:scale>
          <a:sx n="160" d="100"/>
          <a:sy n="160" d="100"/>
        </p:scale>
        <p:origin x="210" y="-14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modSld">
      <pc:chgData name="Poppy Patel" userId="b5e8033a423efe45" providerId="LiveId" clId="{3C11DF2B-6205-4A62-A65A-FE92BA997B68}" dt="2025-09-08T13:49:14.365" v="26" actId="20577"/>
      <pc:docMkLst>
        <pc:docMk/>
      </pc:docMkLst>
      <pc:sldChg chg="modSp mod">
        <pc:chgData name="Poppy Patel" userId="b5e8033a423efe45" providerId="LiveId" clId="{3C11DF2B-6205-4A62-A65A-FE92BA997B68}" dt="2025-09-08T13:49:14.365" v="26" actId="20577"/>
        <pc:sldMkLst>
          <pc:docMk/>
          <pc:sldMk cId="0" sldId="256"/>
        </pc:sldMkLst>
        <pc:spChg chg="mod">
          <ac:chgData name="Poppy Patel" userId="b5e8033a423efe45" providerId="LiveId" clId="{3C11DF2B-6205-4A62-A65A-FE92BA997B68}" dt="2025-09-08T13:49:14.365" v="26" actId="20577"/>
          <ac:spMkLst>
            <pc:docMk/>
            <pc:sldMk cId="0" sldId="256"/>
            <ac:spMk id="24" creationId="{00000000-0000-0000-0000-000000000000}"/>
          </ac:spMkLst>
        </pc:spChg>
        <pc:spChg chg="mod">
          <ac:chgData name="Poppy Patel" userId="b5e8033a423efe45" providerId="LiveId" clId="{3C11DF2B-6205-4A62-A65A-FE92BA997B68}" dt="2025-09-08T13:42:37.795" v="10" actId="20577"/>
          <ac:spMkLst>
            <pc:docMk/>
            <pc:sldMk cId="0" sldId="256"/>
            <ac:spMk id="25"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9/8/2025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9/8/2025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E"/>
          </a:solidFill>
        </p:spPr>
        <p:txBody>
          <a:bodyPr wrap="square" lIns="0" tIns="0" rIns="0" bIns="0" rtlCol="0"/>
          <a:lstStyle/>
          <a:p>
            <a:endParaRPr/>
          </a:p>
        </p:txBody>
      </p:sp>
      <p:sp>
        <p:nvSpPr>
          <p:cNvPr id="17" name="bg object 17"/>
          <p:cNvSpPr/>
          <p:nvPr/>
        </p:nvSpPr>
        <p:spPr>
          <a:xfrm>
            <a:off x="3714356" y="1746008"/>
            <a:ext cx="1190625" cy="1465580"/>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lstStyle/>
          <a:p>
            <a:endParaRPr/>
          </a:p>
        </p:txBody>
      </p:sp>
      <p:sp>
        <p:nvSpPr>
          <p:cNvPr id="18" name="bg object 18"/>
          <p:cNvSpPr/>
          <p:nvPr/>
        </p:nvSpPr>
        <p:spPr>
          <a:xfrm>
            <a:off x="5064353" y="1746008"/>
            <a:ext cx="1183005" cy="1455420"/>
          </a:xfrm>
          <a:custGeom>
            <a:avLst/>
            <a:gdLst/>
            <a:ahLst/>
            <a:cxnLst/>
            <a:rect l="l" t="t" r="r" b="b"/>
            <a:pathLst>
              <a:path w="1183004" h="1455420">
                <a:moveTo>
                  <a:pt x="0" y="1455254"/>
                </a:moveTo>
                <a:lnTo>
                  <a:pt x="1182687" y="1455254"/>
                </a:lnTo>
                <a:lnTo>
                  <a:pt x="1182687" y="0"/>
                </a:lnTo>
                <a:lnTo>
                  <a:pt x="0" y="0"/>
                </a:lnTo>
                <a:lnTo>
                  <a:pt x="0" y="1455254"/>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714356" y="5669699"/>
            <a:ext cx="2533015" cy="1532890"/>
          </a:xfrm>
          <a:custGeom>
            <a:avLst/>
            <a:gdLst/>
            <a:ahLst/>
            <a:cxnLst/>
            <a:rect l="l" t="t" r="r" b="b"/>
            <a:pathLst>
              <a:path w="2533015" h="1532890">
                <a:moveTo>
                  <a:pt x="0" y="1532851"/>
                </a:moveTo>
                <a:lnTo>
                  <a:pt x="2532684" y="1532851"/>
                </a:lnTo>
                <a:lnTo>
                  <a:pt x="2532684" y="0"/>
                </a:lnTo>
                <a:lnTo>
                  <a:pt x="0" y="0"/>
                </a:lnTo>
                <a:lnTo>
                  <a:pt x="0" y="1532851"/>
                </a:lnTo>
                <a:close/>
              </a:path>
            </a:pathLst>
          </a:custGeom>
          <a:ln w="6350">
            <a:solidFill>
              <a:srgbClr val="BCBEC0"/>
            </a:solidFill>
          </a:ln>
        </p:spPr>
        <p:txBody>
          <a:bodyPr wrap="square" lIns="0" tIns="0" rIns="0" bIns="0" rtlCol="0"/>
          <a:lstStyle/>
          <a:p>
            <a:endParaRPr/>
          </a:p>
        </p:txBody>
      </p:sp>
      <p:sp>
        <p:nvSpPr>
          <p:cNvPr id="20" name="bg object 20"/>
          <p:cNvSpPr/>
          <p:nvPr/>
        </p:nvSpPr>
        <p:spPr>
          <a:xfrm>
            <a:off x="3714356" y="3310750"/>
            <a:ext cx="2533015" cy="753110"/>
          </a:xfrm>
          <a:custGeom>
            <a:avLst/>
            <a:gdLst/>
            <a:ahLst/>
            <a:cxnLst/>
            <a:rect l="l" t="t" r="r" b="b"/>
            <a:pathLst>
              <a:path w="2533015" h="753110">
                <a:moveTo>
                  <a:pt x="0" y="752551"/>
                </a:moveTo>
                <a:lnTo>
                  <a:pt x="2532684" y="752551"/>
                </a:lnTo>
                <a:lnTo>
                  <a:pt x="2532684" y="0"/>
                </a:lnTo>
                <a:lnTo>
                  <a:pt x="0" y="0"/>
                </a:lnTo>
                <a:lnTo>
                  <a:pt x="0" y="752551"/>
                </a:lnTo>
                <a:close/>
              </a:path>
            </a:pathLst>
          </a:custGeom>
          <a:ln w="6350">
            <a:solidFill>
              <a:srgbClr val="BCBEC0"/>
            </a:solidFill>
          </a:ln>
        </p:spPr>
        <p:txBody>
          <a:bodyPr wrap="square" lIns="0" tIns="0" rIns="0" bIns="0" rtlCol="0"/>
          <a:lstStyle/>
          <a:p>
            <a:endParaRPr/>
          </a:p>
        </p:txBody>
      </p:sp>
      <p:pic>
        <p:nvPicPr>
          <p:cNvPr id="21" name="bg object 21"/>
          <p:cNvPicPr/>
          <p:nvPr/>
        </p:nvPicPr>
        <p:blipFill>
          <a:blip r:embed="rId7" cstate="print"/>
          <a:stretch>
            <a:fillRect/>
          </a:stretch>
        </p:blipFill>
        <p:spPr>
          <a:xfrm>
            <a:off x="6436614" y="4582718"/>
            <a:ext cx="3892207" cy="2617292"/>
          </a:xfrm>
          <a:prstGeom prst="rect">
            <a:avLst/>
          </a:prstGeom>
        </p:spPr>
      </p:pic>
      <p:sp>
        <p:nvSpPr>
          <p:cNvPr id="22" name="bg object 22"/>
          <p:cNvSpPr/>
          <p:nvPr/>
        </p:nvSpPr>
        <p:spPr>
          <a:xfrm>
            <a:off x="3714356" y="4159846"/>
            <a:ext cx="2533015" cy="1401445"/>
          </a:xfrm>
          <a:custGeom>
            <a:avLst/>
            <a:gdLst/>
            <a:ahLst/>
            <a:cxnLst/>
            <a:rect l="l" t="t" r="r" b="b"/>
            <a:pathLst>
              <a:path w="2533015" h="1401445">
                <a:moveTo>
                  <a:pt x="0" y="1401203"/>
                </a:moveTo>
                <a:lnTo>
                  <a:pt x="2532684" y="1401203"/>
                </a:lnTo>
                <a:lnTo>
                  <a:pt x="2532684" y="0"/>
                </a:lnTo>
                <a:lnTo>
                  <a:pt x="0" y="0"/>
                </a:lnTo>
                <a:lnTo>
                  <a:pt x="0" y="1401203"/>
                </a:lnTo>
                <a:close/>
              </a:path>
            </a:pathLst>
          </a:custGeom>
          <a:ln w="6350">
            <a:solidFill>
              <a:srgbClr val="BCBEC0"/>
            </a:solidFill>
          </a:ln>
        </p:spPr>
        <p:txBody>
          <a:bodyPr wrap="square" lIns="0" tIns="0" rIns="0" bIns="0" rtlCol="0"/>
          <a:lstStyle/>
          <a:p>
            <a:endParaRPr/>
          </a:p>
        </p:txBody>
      </p:sp>
      <p:sp>
        <p:nvSpPr>
          <p:cNvPr id="23" name="bg object 23"/>
          <p:cNvSpPr/>
          <p:nvPr/>
        </p:nvSpPr>
        <p:spPr>
          <a:xfrm>
            <a:off x="6430060" y="1746008"/>
            <a:ext cx="1190625" cy="1892300"/>
          </a:xfrm>
          <a:custGeom>
            <a:avLst/>
            <a:gdLst/>
            <a:ahLst/>
            <a:cxnLst/>
            <a:rect l="l" t="t" r="r" b="b"/>
            <a:pathLst>
              <a:path w="1190625" h="1892300">
                <a:moveTo>
                  <a:pt x="0" y="1892223"/>
                </a:moveTo>
                <a:lnTo>
                  <a:pt x="1190345" y="1892223"/>
                </a:lnTo>
                <a:lnTo>
                  <a:pt x="1190345" y="0"/>
                </a:lnTo>
                <a:lnTo>
                  <a:pt x="0" y="0"/>
                </a:lnTo>
                <a:lnTo>
                  <a:pt x="0" y="1892223"/>
                </a:lnTo>
                <a:close/>
              </a:path>
            </a:pathLst>
          </a:custGeom>
          <a:ln w="6350">
            <a:solidFill>
              <a:srgbClr val="BCBEC0"/>
            </a:solidFill>
          </a:ln>
        </p:spPr>
        <p:txBody>
          <a:bodyPr wrap="square" lIns="0" tIns="0" rIns="0" bIns="0" rtlCol="0"/>
          <a:lstStyle/>
          <a:p>
            <a:endParaRPr/>
          </a:p>
        </p:txBody>
      </p:sp>
      <p:sp>
        <p:nvSpPr>
          <p:cNvPr id="24" name="bg object 24"/>
          <p:cNvSpPr/>
          <p:nvPr/>
        </p:nvSpPr>
        <p:spPr>
          <a:xfrm>
            <a:off x="7780070" y="1746008"/>
            <a:ext cx="1190625" cy="2710180"/>
          </a:xfrm>
          <a:custGeom>
            <a:avLst/>
            <a:gdLst/>
            <a:ahLst/>
            <a:cxnLst/>
            <a:rect l="l" t="t" r="r" b="b"/>
            <a:pathLst>
              <a:path w="1190625" h="2710179">
                <a:moveTo>
                  <a:pt x="0" y="2709710"/>
                </a:moveTo>
                <a:lnTo>
                  <a:pt x="1190345" y="2709710"/>
                </a:lnTo>
                <a:lnTo>
                  <a:pt x="1190345" y="0"/>
                </a:lnTo>
                <a:lnTo>
                  <a:pt x="0" y="0"/>
                </a:lnTo>
                <a:lnTo>
                  <a:pt x="0" y="2709710"/>
                </a:lnTo>
                <a:close/>
              </a:path>
            </a:pathLst>
          </a:custGeom>
          <a:ln w="6350">
            <a:solidFill>
              <a:srgbClr val="BCBEC0"/>
            </a:solidFill>
          </a:ln>
        </p:spPr>
        <p:txBody>
          <a:bodyPr wrap="square" lIns="0" tIns="0" rIns="0" bIns="0" rtlCol="0"/>
          <a:lstStyle/>
          <a:p>
            <a:endParaRPr/>
          </a:p>
        </p:txBody>
      </p:sp>
      <p:sp>
        <p:nvSpPr>
          <p:cNvPr id="25" name="bg object 25"/>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B5750"/>
          </a:solidFill>
        </p:spPr>
        <p:txBody>
          <a:bodyPr wrap="square" lIns="0" tIns="0" rIns="0" bIns="0" rtlCol="0"/>
          <a:lstStyle/>
          <a:p>
            <a:endParaRPr/>
          </a:p>
        </p:txBody>
      </p:sp>
      <p:sp>
        <p:nvSpPr>
          <p:cNvPr id="2" name="Holder 2"/>
          <p:cNvSpPr>
            <a:spLocks noGrp="1"/>
          </p:cNvSpPr>
          <p:nvPr>
            <p:ph type="title"/>
          </p:nvPr>
        </p:nvSpPr>
        <p:spPr>
          <a:xfrm>
            <a:off x="563299" y="501482"/>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9/8/2025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CL0em5laXwc"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www.youtube.com/watch?v=G_9AjuVVzJ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501482"/>
            <a:ext cx="4304665" cy="834390"/>
          </a:xfrm>
          <a:prstGeom prst="rect">
            <a:avLst/>
          </a:prstGeom>
        </p:spPr>
        <p:txBody>
          <a:bodyPr vert="horz" wrap="square" lIns="0" tIns="142240" rIns="0" bIns="0" rtlCol="0">
            <a:spAutoFit/>
          </a:bodyPr>
          <a:lstStyle/>
          <a:p>
            <a:pPr marL="12700">
              <a:lnSpc>
                <a:spcPct val="100000"/>
              </a:lnSpc>
              <a:spcBef>
                <a:spcPts val="1120"/>
              </a:spcBef>
            </a:pPr>
            <a:r>
              <a:rPr dirty="0"/>
              <a:t>Tech</a:t>
            </a:r>
            <a:r>
              <a:rPr spc="55" dirty="0"/>
              <a:t> </a:t>
            </a:r>
            <a:r>
              <a:rPr dirty="0"/>
              <a:t>for</a:t>
            </a:r>
            <a:r>
              <a:rPr spc="55" dirty="0"/>
              <a:t> </a:t>
            </a:r>
            <a:r>
              <a:rPr dirty="0"/>
              <a:t>Education</a:t>
            </a:r>
            <a:r>
              <a:rPr spc="55" dirty="0"/>
              <a:t> </a:t>
            </a:r>
            <a:r>
              <a:rPr dirty="0"/>
              <a:t>(Low</a:t>
            </a:r>
            <a:r>
              <a:rPr spc="55" dirty="0"/>
              <a:t> </a:t>
            </a:r>
            <a:r>
              <a:rPr spc="-10" dirty="0"/>
              <a:t>Tech)</a:t>
            </a:r>
          </a:p>
          <a:p>
            <a:pPr marL="12700" marR="5080">
              <a:lnSpc>
                <a:spcPct val="108300"/>
              </a:lnSpc>
              <a:spcBef>
                <a:spcPts val="409"/>
              </a:spcBef>
            </a:pPr>
            <a:r>
              <a:rPr sz="1000" dirty="0"/>
              <a:t>To understand how technology is used for education and </a:t>
            </a:r>
            <a:r>
              <a:rPr sz="1000" spc="-10" dirty="0"/>
              <a:t>broaden</a:t>
            </a:r>
            <a:r>
              <a:rPr sz="1000" spc="500" dirty="0"/>
              <a:t> </a:t>
            </a:r>
            <a:r>
              <a:rPr sz="1000" dirty="0"/>
              <a:t>my knowledge of careers available in this </a:t>
            </a:r>
            <a:r>
              <a:rPr sz="1000" spc="-10" dirty="0"/>
              <a:t>field.</a:t>
            </a:r>
            <a:endParaRPr sz="1000" dirty="0"/>
          </a:p>
        </p:txBody>
      </p:sp>
      <p:sp>
        <p:nvSpPr>
          <p:cNvPr id="3" name="object 3"/>
          <p:cNvSpPr txBox="1"/>
          <p:nvPr/>
        </p:nvSpPr>
        <p:spPr>
          <a:xfrm>
            <a:off x="563299" y="1760305"/>
            <a:ext cx="1942464" cy="67754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RESOURCES </a:t>
            </a:r>
            <a:r>
              <a:rPr sz="800" b="1" spc="-10" dirty="0">
                <a:solidFill>
                  <a:srgbClr val="231F20"/>
                </a:solidFill>
                <a:latin typeface="Poppins"/>
                <a:cs typeface="Poppins"/>
              </a:rPr>
              <a:t>NEEDED</a:t>
            </a:r>
            <a:endParaRPr sz="800" dirty="0">
              <a:latin typeface="Poppins"/>
              <a:cs typeface="Poppins"/>
            </a:endParaRPr>
          </a:p>
          <a:p>
            <a:pPr marL="76200" indent="-63500">
              <a:lnSpc>
                <a:spcPct val="100000"/>
              </a:lnSpc>
              <a:spcBef>
                <a:spcPts val="325"/>
              </a:spcBef>
              <a:buChar char="•"/>
              <a:tabLst>
                <a:tab pos="76200" algn="l"/>
              </a:tabLst>
            </a:pPr>
            <a:r>
              <a:rPr sz="800" dirty="0">
                <a:solidFill>
                  <a:srgbClr val="231F20"/>
                </a:solidFill>
                <a:latin typeface="Arial" panose="020B0604020202020204" pitchFamily="34" charset="0"/>
                <a:cs typeface="Arial" panose="020B0604020202020204" pitchFamily="34" charset="0"/>
              </a:rPr>
              <a:t>Printouts of homework </a:t>
            </a:r>
            <a:r>
              <a:rPr sz="800" spc="-1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Crayons/Felt </a:t>
            </a:r>
            <a:r>
              <a:rPr sz="800" spc="-20" dirty="0">
                <a:solidFill>
                  <a:srgbClr val="231F20"/>
                </a:solidFill>
                <a:latin typeface="Arial" panose="020B0604020202020204" pitchFamily="34" charset="0"/>
                <a:cs typeface="Arial" panose="020B0604020202020204" pitchFamily="34" charset="0"/>
              </a:rPr>
              <a:t>tips</a:t>
            </a:r>
            <a:endParaRPr sz="800" dirty="0">
              <a:latin typeface="Arial" panose="020B0604020202020204" pitchFamily="34" charset="0"/>
              <a:cs typeface="Arial" panose="020B0604020202020204" pitchFamily="34" charset="0"/>
            </a:endParaRPr>
          </a:p>
          <a:p>
            <a:pPr marL="76200" indent="-64135">
              <a:lnSpc>
                <a:spcPct val="100000"/>
              </a:lnSpc>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Large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paper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for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group</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notes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designs</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2575303"/>
            <a:ext cx="149542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a:t>
            </a:r>
            <a:r>
              <a:rPr sz="800" b="1" spc="-10" dirty="0">
                <a:solidFill>
                  <a:srgbClr val="231F20"/>
                </a:solidFill>
                <a:latin typeface="Poppins"/>
                <a:cs typeface="Poppins"/>
              </a:rPr>
              <a:t> </a:t>
            </a:r>
            <a:r>
              <a:rPr sz="800" b="1" dirty="0">
                <a:solidFill>
                  <a:srgbClr val="231F20"/>
                </a:solidFill>
                <a:latin typeface="Poppins"/>
                <a:cs typeface="Poppins"/>
              </a:rPr>
              <a:t>TIME FOR </a:t>
            </a:r>
            <a:r>
              <a:rPr sz="800" b="1" spc="-10"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 </a:t>
            </a:r>
            <a:r>
              <a:rPr sz="800" spc="-1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064303"/>
            <a:ext cx="190944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 </a:t>
            </a:r>
            <a:r>
              <a:rPr sz="800" b="1" spc="-10"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Suite/Classroom</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with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553304"/>
            <a:ext cx="2613025" cy="478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PREPARATION </a:t>
            </a:r>
            <a:r>
              <a:rPr sz="800" b="1" spc="-10" dirty="0">
                <a:solidFill>
                  <a:srgbClr val="231F20"/>
                </a:solidFill>
                <a:latin typeface="Poppins"/>
                <a:cs typeface="Poppins"/>
              </a:rPr>
              <a:t>NEEDED</a:t>
            </a:r>
            <a:endParaRPr sz="800" dirty="0">
              <a:latin typeface="Poppins"/>
              <a:cs typeface="Poppins"/>
            </a:endParaRPr>
          </a:p>
          <a:p>
            <a:pPr marL="76200" marR="5080" indent="-63500">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Decide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how you would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like the students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present </a:t>
            </a:r>
            <a:r>
              <a:rPr sz="800" spc="-10" dirty="0">
                <a:solidFill>
                  <a:srgbClr val="231F20"/>
                </a:solidFill>
                <a:latin typeface="Arial" panose="020B0604020202020204" pitchFamily="34" charset="0"/>
                <a:cs typeface="Arial" panose="020B0604020202020204" pitchFamily="34" charset="0"/>
              </a:rPr>
              <a:t>their </a:t>
            </a:r>
            <a:r>
              <a:rPr sz="800" dirty="0">
                <a:solidFill>
                  <a:srgbClr val="231F20"/>
                </a:solidFill>
                <a:latin typeface="Arial" panose="020B0604020202020204" pitchFamily="34" charset="0"/>
                <a:cs typeface="Arial" panose="020B0604020202020204" pitchFamily="34" charset="0"/>
              </a:rPr>
              <a:t>famous women in tech </a:t>
            </a:r>
            <a:r>
              <a:rPr sz="800" spc="-10" dirty="0">
                <a:solidFill>
                  <a:srgbClr val="231F20"/>
                </a:solidFill>
                <a:latin typeface="Arial" panose="020B0604020202020204" pitchFamily="34" charset="0"/>
                <a:cs typeface="Arial" panose="020B0604020202020204" pitchFamily="34" charset="0"/>
              </a:rPr>
              <a:t>research</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4169305"/>
            <a:ext cx="2755900" cy="118554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NATIONAL CURRICULUM </a:t>
            </a:r>
            <a:r>
              <a:rPr sz="800" b="1" spc="-10" dirty="0">
                <a:solidFill>
                  <a:srgbClr val="231F20"/>
                </a:solidFill>
                <a:latin typeface="Poppins"/>
                <a:cs typeface="Poppins"/>
              </a:rPr>
              <a:t>LINKS</a:t>
            </a:r>
            <a:endParaRPr sz="800" dirty="0">
              <a:latin typeface="Poppins"/>
              <a:cs typeface="Poppins"/>
            </a:endParaRPr>
          </a:p>
          <a:p>
            <a:pPr marL="12700" marR="529590">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Pupils</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are</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responsible, competent, </a:t>
            </a:r>
            <a:r>
              <a:rPr sz="800" dirty="0">
                <a:solidFill>
                  <a:srgbClr val="231F20"/>
                </a:solidFill>
                <a:latin typeface="Arial" panose="020B0604020202020204" pitchFamily="34" charset="0"/>
                <a:cs typeface="Arial" panose="020B0604020202020204" pitchFamily="34" charset="0"/>
              </a:rPr>
              <a:t>confident</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creative</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of</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information</a:t>
            </a:r>
            <a:r>
              <a:rPr sz="800" spc="-3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communication</a:t>
            </a:r>
            <a:r>
              <a:rPr sz="800" spc="7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12700" marR="618490">
              <a:lnSpc>
                <a:spcPct val="104200"/>
              </a:lnSpc>
              <a:spcBef>
                <a:spcPts val="284"/>
              </a:spcBef>
            </a:pPr>
            <a:r>
              <a:rPr sz="800" b="1" dirty="0">
                <a:solidFill>
                  <a:srgbClr val="231F20"/>
                </a:solidFill>
                <a:latin typeface="Arial" panose="020B0604020202020204" pitchFamily="34" charset="0"/>
                <a:cs typeface="Arial" panose="020B0604020202020204" pitchFamily="34" charset="0"/>
              </a:rPr>
              <a:t>Design</a:t>
            </a:r>
            <a:r>
              <a:rPr sz="800" b="1" spc="-1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Investigate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new</a:t>
            </a:r>
            <a:r>
              <a:rPr sz="800" spc="-1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dirty="0">
                <a:solidFill>
                  <a:srgbClr val="231F20"/>
                </a:solidFill>
                <a:latin typeface="Arial" panose="020B0604020202020204" pitchFamily="34" charset="0"/>
                <a:cs typeface="Arial" panose="020B0604020202020204" pitchFamily="34" charset="0"/>
              </a:rPr>
              <a:t> emerging</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12700" marR="5080">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Spoken</a:t>
            </a:r>
            <a:r>
              <a:rPr sz="800" b="1" spc="-10" dirty="0">
                <a:solidFill>
                  <a:srgbClr val="231F20"/>
                </a:solidFill>
                <a:latin typeface="Arial" panose="020B0604020202020204" pitchFamily="34" charset="0"/>
                <a:cs typeface="Arial" panose="020B0604020202020204" pitchFamily="34" charset="0"/>
              </a:rPr>
              <a:t> English</a:t>
            </a:r>
            <a:r>
              <a:rPr sz="800" b="1"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Giving</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short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speeches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presentations, </a:t>
            </a:r>
            <a:r>
              <a:rPr sz="800" dirty="0">
                <a:solidFill>
                  <a:srgbClr val="231F20"/>
                </a:solidFill>
                <a:latin typeface="Arial" panose="020B0604020202020204" pitchFamily="34" charset="0"/>
                <a:cs typeface="Arial" panose="020B0604020202020204" pitchFamily="34" charset="0"/>
              </a:rPr>
              <a:t>expressing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their own</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ideas and keeping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the </a:t>
            </a:r>
            <a:r>
              <a:rPr sz="800" spc="-2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p:txBody>
      </p:sp>
      <p:pic>
        <p:nvPicPr>
          <p:cNvPr id="8" name="object 8"/>
          <p:cNvPicPr/>
          <p:nvPr/>
        </p:nvPicPr>
        <p:blipFill>
          <a:blip r:embed="rId2" cstate="print"/>
          <a:stretch>
            <a:fillRect/>
          </a:stretch>
        </p:blipFill>
        <p:spPr>
          <a:xfrm>
            <a:off x="6074994" y="359994"/>
            <a:ext cx="4257001" cy="1206017"/>
          </a:xfrm>
          <a:prstGeom prst="rect">
            <a:avLst/>
          </a:prstGeom>
        </p:spPr>
      </p:pic>
      <p:sp>
        <p:nvSpPr>
          <p:cNvPr id="9" name="object 9"/>
          <p:cNvSpPr txBox="1"/>
          <p:nvPr/>
        </p:nvSpPr>
        <p:spPr>
          <a:xfrm>
            <a:off x="3779999" y="1754257"/>
            <a:ext cx="116839"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1</a:t>
            </a:r>
            <a:endParaRPr sz="2300">
              <a:latin typeface="Poppins"/>
              <a:cs typeface="Poppins"/>
            </a:endParaRPr>
          </a:p>
        </p:txBody>
      </p:sp>
      <p:sp>
        <p:nvSpPr>
          <p:cNvPr id="10" name="object 10"/>
          <p:cNvSpPr txBox="1"/>
          <p:nvPr/>
        </p:nvSpPr>
        <p:spPr>
          <a:xfrm>
            <a:off x="3779999" y="2059057"/>
            <a:ext cx="1056640" cy="1025525"/>
          </a:xfrm>
          <a:prstGeom prst="rect">
            <a:avLst/>
          </a:prstGeom>
        </p:spPr>
        <p:txBody>
          <a:bodyPr vert="horz" wrap="square" lIns="0" tIns="17780" rIns="0" bIns="0" rtlCol="0">
            <a:spAutoFit/>
          </a:bodyPr>
          <a:lstStyle/>
          <a:p>
            <a:pPr marR="289560"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a:t>
            </a:r>
            <a:r>
              <a:rPr sz="600" b="1" spc="-10" dirty="0">
                <a:solidFill>
                  <a:srgbClr val="231F20"/>
                </a:solidFill>
                <a:latin typeface="Arial" panose="020B0604020202020204" pitchFamily="34" charset="0"/>
                <a:cs typeface="Arial" panose="020B0604020202020204" pitchFamily="34" charset="0"/>
              </a:rPr>
              <a:t> Tech</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used</a:t>
            </a:r>
            <a:r>
              <a:rPr sz="600" b="1" spc="-10"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dirty="0">
                <a:solidFill>
                  <a:srgbClr val="231F20"/>
                </a:solidFill>
                <a:latin typeface="Arial" panose="020B0604020202020204" pitchFamily="34" charset="0"/>
                <a:cs typeface="Arial" panose="020B0604020202020204" pitchFamily="34" charset="0"/>
              </a:rPr>
              <a:t> (5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524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on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of</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 other </a:t>
            </a:r>
            <a:r>
              <a:rPr sz="600" spc="-10" dirty="0">
                <a:solidFill>
                  <a:srgbClr val="231F20"/>
                </a:solidFill>
                <a:latin typeface="Arial" panose="020B0604020202020204" pitchFamily="34" charset="0"/>
                <a:cs typeface="Arial" panose="020B0604020202020204" pitchFamily="34" charset="0"/>
              </a:rPr>
              <a:t>examples?</a:t>
            </a:r>
            <a:endParaRPr sz="600" dirty="0">
              <a:latin typeface="Arial" panose="020B0604020202020204" pitchFamily="34" charset="0"/>
              <a:cs typeface="Arial" panose="020B0604020202020204" pitchFamily="34" charset="0"/>
            </a:endParaRPr>
          </a:p>
          <a:p>
            <a:pPr marR="10858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How is technology </a:t>
            </a:r>
            <a:r>
              <a:rPr sz="600" spc="-10" dirty="0">
                <a:solidFill>
                  <a:srgbClr val="231F20"/>
                </a:solidFill>
                <a:latin typeface="Arial" panose="020B0604020202020204" pitchFamily="34" charset="0"/>
                <a:cs typeface="Arial" panose="020B0604020202020204" pitchFamily="34" charset="0"/>
              </a:rPr>
              <a:t>shaping</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way teachers teach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children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learn?</a:t>
            </a:r>
            <a:endParaRPr sz="600" dirty="0">
              <a:latin typeface="Arial" panose="020B0604020202020204" pitchFamily="34" charset="0"/>
              <a:cs typeface="Arial" panose="020B0604020202020204" pitchFamily="34" charset="0"/>
            </a:endParaRPr>
          </a:p>
          <a:p>
            <a:pPr marR="5080" algn="l">
              <a:lnSpc>
                <a:spcPts val="700"/>
              </a:lnSpc>
              <a:spcBef>
                <a:spcPts val="285"/>
              </a:spcBef>
            </a:pPr>
            <a:r>
              <a:rPr sz="600" spc="-10" dirty="0">
                <a:solidFill>
                  <a:srgbClr val="231F20"/>
                </a:solidFill>
                <a:latin typeface="Arial" panose="020B0604020202020204" pitchFamily="34" charset="0"/>
                <a:cs typeface="Arial" panose="020B0604020202020204" pitchFamily="34" charset="0"/>
              </a:rPr>
              <a:t>How</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has</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technology</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changed</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whilst</a:t>
            </a:r>
            <a:r>
              <a:rPr sz="600" spc="-3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you</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have</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been</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sz="600" spc="-20" dirty="0">
                <a:solidFill>
                  <a:srgbClr val="231F20"/>
                </a:solidFill>
                <a:latin typeface="Arial" panose="020B0604020202020204" pitchFamily="34" charset="0"/>
                <a:cs typeface="Arial" panose="020B0604020202020204" pitchFamily="34" charset="0"/>
              </a:rPr>
              <a:t> school?</a:t>
            </a:r>
            <a:endParaRPr sz="600" dirty="0">
              <a:latin typeface="Arial" panose="020B0604020202020204" pitchFamily="34" charset="0"/>
              <a:cs typeface="Arial" panose="020B0604020202020204" pitchFamily="34" charset="0"/>
            </a:endParaRPr>
          </a:p>
        </p:txBody>
      </p:sp>
      <p:sp>
        <p:nvSpPr>
          <p:cNvPr id="11" name="object 11"/>
          <p:cNvSpPr txBox="1"/>
          <p:nvPr/>
        </p:nvSpPr>
        <p:spPr>
          <a:xfrm>
            <a:off x="6508612" y="1758613"/>
            <a:ext cx="19621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6</a:t>
            </a:r>
            <a:endParaRPr sz="2300">
              <a:latin typeface="Poppins"/>
              <a:cs typeface="Poppins"/>
            </a:endParaRPr>
          </a:p>
        </p:txBody>
      </p:sp>
      <p:sp>
        <p:nvSpPr>
          <p:cNvPr id="12" name="object 12"/>
          <p:cNvSpPr txBox="1"/>
          <p:nvPr/>
        </p:nvSpPr>
        <p:spPr>
          <a:xfrm>
            <a:off x="6563780" y="1969971"/>
            <a:ext cx="1026794" cy="1608133"/>
          </a:xfrm>
          <a:prstGeom prst="rect">
            <a:avLst/>
          </a:prstGeom>
        </p:spPr>
        <p:txBody>
          <a:bodyPr vert="horz" wrap="square" lIns="0" tIns="17780" rIns="0" bIns="0" rtlCol="0">
            <a:spAutoFit/>
          </a:bodyPr>
          <a:lstStyle/>
          <a:p>
            <a:pPr marR="129539" algn="l">
              <a:lnSpc>
                <a:spcPts val="700"/>
              </a:lnSpc>
              <a:spcBef>
                <a:spcPts val="140"/>
              </a:spcBef>
            </a:pP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Future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of</a:t>
            </a:r>
            <a:r>
              <a:rPr sz="600" b="1" spc="-1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in</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Education</a:t>
            </a:r>
            <a:r>
              <a:rPr sz="600" b="1" spc="-3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t>
            </a:r>
            <a:r>
              <a:rPr sz="600" b="1" spc="-3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Holograms?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2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sz="600" b="1" spc="-5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10985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Watch</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following</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clip:</a:t>
            </a:r>
            <a:r>
              <a:rPr sz="600" spc="500" dirty="0">
                <a:solidFill>
                  <a:srgbClr val="231F20"/>
                </a:solidFill>
                <a:latin typeface="Arial" panose="020B0604020202020204" pitchFamily="34" charset="0"/>
                <a:cs typeface="Arial" panose="020B0604020202020204" pitchFamily="34" charset="0"/>
              </a:rPr>
              <a:t> </a:t>
            </a:r>
            <a:r>
              <a:rPr lang="en-US" sz="600" dirty="0">
                <a:latin typeface="Arial" panose="020B0604020202020204" pitchFamily="34" charset="0"/>
                <a:cs typeface="Arial" panose="020B0604020202020204" pitchFamily="34" charset="0"/>
              </a:rPr>
              <a:t>https://</a:t>
            </a:r>
            <a:r>
              <a:rPr lang="en-US" sz="600" dirty="0" err="1">
                <a:latin typeface="Arial" panose="020B0604020202020204" pitchFamily="34" charset="0"/>
                <a:cs typeface="Arial" panose="020B0604020202020204" pitchFamily="34" charset="0"/>
              </a:rPr>
              <a:t>www.youtube.com</a:t>
            </a:r>
            <a:r>
              <a:rPr lang="en-US" sz="600" dirty="0">
                <a:latin typeface="Arial" panose="020B0604020202020204" pitchFamily="34" charset="0"/>
                <a:cs typeface="Arial" panose="020B0604020202020204" pitchFamily="34" charset="0"/>
              </a:rPr>
              <a:t>/</a:t>
            </a:r>
            <a:r>
              <a:rPr lang="en-US" sz="600" dirty="0" err="1">
                <a:latin typeface="Arial" panose="020B0604020202020204" pitchFamily="34" charset="0"/>
                <a:cs typeface="Arial" panose="020B0604020202020204" pitchFamily="34" charset="0"/>
              </a:rPr>
              <a:t>watch?v</a:t>
            </a:r>
            <a:r>
              <a:rPr lang="en-US" sz="600" dirty="0">
                <a:latin typeface="Arial" panose="020B0604020202020204" pitchFamily="34" charset="0"/>
                <a:cs typeface="Arial" panose="020B0604020202020204" pitchFamily="34" charset="0"/>
              </a:rPr>
              <a:t>=DkOKrVV3SS0</a:t>
            </a:r>
          </a:p>
          <a:p>
            <a:pPr marR="10985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What would happen if </a:t>
            </a:r>
            <a:r>
              <a:rPr sz="600" spc="-20" dirty="0">
                <a:solidFill>
                  <a:srgbClr val="231F20"/>
                </a:solidFill>
                <a:latin typeface="Arial" panose="020B0604020202020204" pitchFamily="34" charset="0"/>
                <a:cs typeface="Arial" panose="020B0604020202020204" pitchFamily="34" charset="0"/>
              </a:rPr>
              <a:t>your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teachers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holograms</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an</a:t>
            </a:r>
            <a:r>
              <a:rPr lang="en-GB" sz="600" spc="-25" dirty="0">
                <a:solidFill>
                  <a:srgbClr val="231F20"/>
                </a:solidFill>
                <a:latin typeface="Arial" panose="020B0604020202020204" pitchFamily="34" charset="0"/>
                <a:cs typeface="Arial" panose="020B0604020202020204" pitchFamily="34" charset="0"/>
              </a:rPr>
              <a:t>d </a:t>
            </a:r>
            <a:r>
              <a:rPr sz="600" dirty="0">
                <a:solidFill>
                  <a:srgbClr val="231F20"/>
                </a:solidFill>
                <a:latin typeface="Arial" panose="020B0604020202020204" pitchFamily="34" charset="0"/>
                <a:cs typeface="Arial" panose="020B0604020202020204" pitchFamily="34" charset="0"/>
              </a:rPr>
              <a:t>perhaps you stayed at </a:t>
            </a:r>
            <a:r>
              <a:rPr sz="600" spc="-10" dirty="0">
                <a:solidFill>
                  <a:srgbClr val="231F20"/>
                </a:solidFill>
                <a:latin typeface="Arial" panose="020B0604020202020204" pitchFamily="34" charset="0"/>
                <a:cs typeface="Arial" panose="020B0604020202020204" pitchFamily="34" charset="0"/>
              </a:rPr>
              <a:t>home?</a:t>
            </a:r>
            <a:endParaRPr sz="600" dirty="0">
              <a:latin typeface="Arial" panose="020B0604020202020204" pitchFamily="34" charset="0"/>
              <a:cs typeface="Arial" panose="020B0604020202020204" pitchFamily="34" charset="0"/>
            </a:endParaRPr>
          </a:p>
          <a:p>
            <a:pPr marR="730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the </a:t>
            </a:r>
            <a:r>
              <a:rPr sz="600" spc="-10" dirty="0">
                <a:solidFill>
                  <a:srgbClr val="231F20"/>
                </a:solidFill>
                <a:latin typeface="Arial" panose="020B0604020202020204" pitchFamily="34" charset="0"/>
                <a:cs typeface="Arial" panose="020B0604020202020204" pitchFamily="34" charset="0"/>
              </a:rPr>
              <a:t>different</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possibilities this tech </a:t>
            </a:r>
            <a:r>
              <a:rPr sz="600" spc="-10" dirty="0">
                <a:solidFill>
                  <a:srgbClr val="231F20"/>
                </a:solidFill>
                <a:latin typeface="Arial" panose="020B0604020202020204" pitchFamily="34" charset="0"/>
                <a:cs typeface="Arial" panose="020B0604020202020204" pitchFamily="34" charset="0"/>
              </a:rPr>
              <a:t>allows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pros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cons </a:t>
            </a:r>
            <a:r>
              <a:rPr sz="600" spc="-20" dirty="0">
                <a:solidFill>
                  <a:srgbClr val="231F20"/>
                </a:solidFill>
                <a:latin typeface="Arial" panose="020B0604020202020204" pitchFamily="34" charset="0"/>
                <a:cs typeface="Arial" panose="020B0604020202020204" pitchFamily="34" charset="0"/>
              </a:rPr>
              <a:t>with</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a:p>
            <a:pPr marR="5270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What</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you think the </a:t>
            </a:r>
            <a:r>
              <a:rPr sz="600" spc="-10" dirty="0">
                <a:solidFill>
                  <a:srgbClr val="231F20"/>
                </a:solidFill>
                <a:latin typeface="Arial" panose="020B0604020202020204" pitchFamily="34" charset="0"/>
                <a:cs typeface="Arial" panose="020B0604020202020204" pitchFamily="34" charset="0"/>
              </a:rPr>
              <a:t>future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education will look </a:t>
            </a:r>
            <a:r>
              <a:rPr sz="600" spc="-10" dirty="0">
                <a:solidFill>
                  <a:srgbClr val="231F20"/>
                </a:solidFill>
                <a:latin typeface="Arial" panose="020B0604020202020204" pitchFamily="34" charset="0"/>
                <a:cs typeface="Arial" panose="020B0604020202020204" pitchFamily="34" charset="0"/>
              </a:rPr>
              <a:t>like?</a:t>
            </a:r>
            <a:endParaRPr sz="600" dirty="0">
              <a:latin typeface="Arial" panose="020B0604020202020204" pitchFamily="34" charset="0"/>
              <a:cs typeface="Arial" panose="020B0604020202020204" pitchFamily="34" charset="0"/>
            </a:endParaRPr>
          </a:p>
        </p:txBody>
      </p:sp>
      <p:sp>
        <p:nvSpPr>
          <p:cNvPr id="13" name="object 13"/>
          <p:cNvSpPr txBox="1"/>
          <p:nvPr/>
        </p:nvSpPr>
        <p:spPr>
          <a:xfrm>
            <a:off x="7845714" y="1767613"/>
            <a:ext cx="16192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7</a:t>
            </a:r>
            <a:endParaRPr sz="2300">
              <a:latin typeface="Poppins"/>
              <a:cs typeface="Poppins"/>
            </a:endParaRPr>
          </a:p>
        </p:txBody>
      </p:sp>
      <p:sp>
        <p:nvSpPr>
          <p:cNvPr id="14" name="object 14"/>
          <p:cNvSpPr txBox="1"/>
          <p:nvPr/>
        </p:nvSpPr>
        <p:spPr>
          <a:xfrm>
            <a:off x="3779999" y="4168106"/>
            <a:ext cx="20955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5" name="object 15"/>
          <p:cNvSpPr txBox="1"/>
          <p:nvPr/>
        </p:nvSpPr>
        <p:spPr>
          <a:xfrm>
            <a:off x="3779999" y="4439447"/>
            <a:ext cx="2384425" cy="1061829"/>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Jig</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Space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(15</a:t>
            </a:r>
            <a:r>
              <a:rPr sz="600" b="1" spc="-1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r>
              <a:rPr lang="en-US" sz="600" dirty="0">
                <a:solidFill>
                  <a:srgbClr val="21211E"/>
                </a:solidFill>
                <a:effectLst/>
                <a:latin typeface="HelveticaNeue" panose="02000503000000020004" pitchFamily="2" charset="0"/>
              </a:rPr>
              <a:t>What educational apps do the students already know of/use? Explain how there are a number of companies who </a:t>
            </a:r>
            <a:r>
              <a:rPr lang="en-US" sz="600" dirty="0" err="1">
                <a:solidFill>
                  <a:srgbClr val="21211E"/>
                </a:solidFill>
                <a:effectLst/>
                <a:latin typeface="HelveticaNeue" panose="02000503000000020004" pitchFamily="2" charset="0"/>
              </a:rPr>
              <a:t>specialise</a:t>
            </a:r>
            <a:r>
              <a:rPr lang="en-US" sz="600" dirty="0">
                <a:solidFill>
                  <a:srgbClr val="21211E"/>
                </a:solidFill>
                <a:effectLst/>
                <a:latin typeface="HelveticaNeue" panose="02000503000000020004" pitchFamily="2" charset="0"/>
              </a:rPr>
              <a:t> in creating apps for education and therefore employ lots of people to do this. </a:t>
            </a:r>
            <a:endParaRPr lang="en-US" sz="600" dirty="0"/>
          </a:p>
          <a:p>
            <a:r>
              <a:rPr lang="en-US" sz="600" dirty="0">
                <a:solidFill>
                  <a:srgbClr val="21211E"/>
                </a:solidFill>
                <a:effectLst/>
                <a:latin typeface="HelveticaNeue" panose="02000503000000020004" pitchFamily="2" charset="0"/>
              </a:rPr>
              <a:t>Show the students the advert for </a:t>
            </a:r>
            <a:r>
              <a:rPr lang="en-US" sz="600" dirty="0" err="1">
                <a:solidFill>
                  <a:srgbClr val="21211E"/>
                </a:solidFill>
                <a:effectLst/>
                <a:latin typeface="HelveticaNeue" panose="02000503000000020004" pitchFamily="2" charset="0"/>
              </a:rPr>
              <a:t>JigSpace</a:t>
            </a:r>
            <a:r>
              <a:rPr lang="en-US" sz="600" dirty="0">
                <a:solidFill>
                  <a:srgbClr val="21211E"/>
                </a:solidFill>
                <a:latin typeface="HelveticaNeue" panose="02000503000000020004" pitchFamily="2" charset="0"/>
              </a:rPr>
              <a:t>:</a:t>
            </a:r>
            <a:endParaRPr lang="en-US" sz="600" dirty="0"/>
          </a:p>
          <a:p>
            <a:r>
              <a:rPr lang="en-US" sz="600" dirty="0">
                <a:solidFill>
                  <a:srgbClr val="21211E"/>
                </a:solidFill>
                <a:effectLst/>
                <a:latin typeface="HelveticaNeue" panose="02000503000000020004" pitchFamily="2" charset="0"/>
                <a:hlinkClick r:id="rId3"/>
              </a:rPr>
              <a:t>https://www.youtube.com/watch?v=CL0em5laXwc</a:t>
            </a:r>
            <a:endParaRPr lang="en-US" sz="600" dirty="0">
              <a:solidFill>
                <a:srgbClr val="21211E"/>
              </a:solidFill>
              <a:effectLst/>
              <a:latin typeface="HelveticaNeue" panose="02000503000000020004" pitchFamily="2" charset="0"/>
            </a:endParaRPr>
          </a:p>
          <a:p>
            <a:endParaRPr lang="en-US" sz="600" dirty="0"/>
          </a:p>
          <a:p>
            <a:r>
              <a:rPr lang="en-US" sz="600" dirty="0">
                <a:solidFill>
                  <a:srgbClr val="21211E"/>
                </a:solidFill>
                <a:effectLst/>
                <a:latin typeface="HelveticaNeue" panose="02000503000000020004" pitchFamily="2" charset="0"/>
              </a:rPr>
              <a:t>Discuss other ways this technology could be used. What else would the students like to see inside of? Ask them to draw something that they would like to see displayed as a jig. How would this tech enhance learning experiences? </a:t>
            </a:r>
            <a:endParaRPr lang="en-US" sz="600" dirty="0"/>
          </a:p>
        </p:txBody>
      </p:sp>
      <p:sp>
        <p:nvSpPr>
          <p:cNvPr id="16" name="object 16"/>
          <p:cNvSpPr txBox="1"/>
          <p:nvPr/>
        </p:nvSpPr>
        <p:spPr>
          <a:xfrm>
            <a:off x="5130000" y="1750556"/>
            <a:ext cx="17843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2</a:t>
            </a:r>
            <a:endParaRPr sz="2300">
              <a:latin typeface="Poppins"/>
              <a:cs typeface="Poppins"/>
            </a:endParaRPr>
          </a:p>
        </p:txBody>
      </p:sp>
      <p:sp>
        <p:nvSpPr>
          <p:cNvPr id="17" name="object 17"/>
          <p:cNvSpPr txBox="1"/>
          <p:nvPr/>
        </p:nvSpPr>
        <p:spPr>
          <a:xfrm>
            <a:off x="5130000" y="2055356"/>
            <a:ext cx="960119" cy="813043"/>
          </a:xfrm>
          <a:prstGeom prst="rect">
            <a:avLst/>
          </a:prstGeom>
        </p:spPr>
        <p:txBody>
          <a:bodyPr vert="horz" wrap="square" lIns="0" tIns="17780" rIns="0" bIns="0" rtlCol="0">
            <a:spAutoFit/>
          </a:bodyPr>
          <a:lstStyle/>
          <a:p>
            <a:pPr marR="40005"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careers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could</a:t>
            </a:r>
            <a:r>
              <a:rPr sz="600" b="1" spc="-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you</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aspire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have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spc="25" dirty="0">
                <a:solidFill>
                  <a:srgbClr val="231F20"/>
                </a:solidFill>
                <a:latin typeface="Arial" panose="020B0604020202020204" pitchFamily="34" charset="0"/>
                <a:cs typeface="Arial" panose="020B0604020202020204" pitchFamily="34" charset="0"/>
              </a:rPr>
              <a:t> </a:t>
            </a:r>
            <a:r>
              <a:rPr sz="600" b="1" spc="-30" dirty="0">
                <a:solidFill>
                  <a:srgbClr val="231F20"/>
                </a:solidFill>
                <a:latin typeface="Arial" panose="020B0604020202020204" pitchFamily="34" charset="0"/>
                <a:cs typeface="Arial" panose="020B0604020202020204" pitchFamily="34" charset="0"/>
              </a:rPr>
              <a:t>(5</a:t>
            </a:r>
            <a:r>
              <a:rPr sz="600" b="1"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a:t>
            </a:r>
            <a:r>
              <a:rPr sz="600" spc="-25" dirty="0">
                <a:solidFill>
                  <a:srgbClr val="231F20"/>
                </a:solidFill>
                <a:latin typeface="Arial" panose="020B0604020202020204" pitchFamily="34" charset="0"/>
                <a:cs typeface="Arial" panose="020B0604020202020204" pitchFamily="34" charset="0"/>
              </a:rPr>
              <a:t>on</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lang="en-GB" sz="600" dirty="0">
                <a:solidFill>
                  <a:srgbClr val="231F20"/>
                </a:solidFill>
                <a:latin typeface="Arial" panose="020B0604020202020204" pitchFamily="34" charset="0"/>
                <a:cs typeface="Arial" panose="020B0604020202020204" pitchFamily="34" charset="0"/>
              </a:rPr>
              <a:t>.</a:t>
            </a:r>
          </a:p>
          <a:p>
            <a:pPr marR="50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Do any </a:t>
            </a:r>
            <a:r>
              <a:rPr sz="600" spc="-25" dirty="0">
                <a:solidFill>
                  <a:srgbClr val="231F20"/>
                </a:solidFill>
                <a:latin typeface="Arial" panose="020B0604020202020204" pitchFamily="34" charset="0"/>
                <a:cs typeface="Arial" panose="020B0604020202020204" pitchFamily="34" charset="0"/>
              </a:rPr>
              <a:t>o</a:t>
            </a:r>
            <a:r>
              <a:rPr lang="en-GB" sz="600" spc="-25" dirty="0">
                <a:solidFill>
                  <a:srgbClr val="231F20"/>
                </a:solidFill>
                <a:latin typeface="Arial" panose="020B0604020202020204" pitchFamily="34" charset="0"/>
                <a:cs typeface="Arial" panose="020B0604020202020204" pitchFamily="34" charset="0"/>
              </a:rPr>
              <a:t>f  </a:t>
            </a:r>
            <a:r>
              <a:rPr sz="600" dirty="0">
                <a:solidFill>
                  <a:srgbClr val="231F20"/>
                </a:solidFill>
                <a:latin typeface="Arial" panose="020B0604020202020204" pitchFamily="34" charset="0"/>
                <a:cs typeface="Arial" panose="020B0604020202020204" pitchFamily="34" charset="0"/>
              </a:rPr>
              <a:t>these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careers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appeal</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25" dirty="0" err="1">
                <a:solidFill>
                  <a:srgbClr val="231F20"/>
                </a:solidFill>
                <a:latin typeface="Arial" panose="020B0604020202020204" pitchFamily="34" charset="0"/>
                <a:cs typeface="Arial" panose="020B0604020202020204" pitchFamily="34" charset="0"/>
              </a:rPr>
              <a:t>th</a:t>
            </a:r>
            <a:r>
              <a:rPr lang="en-GB" sz="600" spc="-25" dirty="0">
                <a:solidFill>
                  <a:srgbClr val="231F20"/>
                </a:solidFill>
                <a:latin typeface="Arial" panose="020B0604020202020204" pitchFamily="34" charset="0"/>
                <a:cs typeface="Arial" panose="020B0604020202020204" pitchFamily="34" charset="0"/>
              </a:rPr>
              <a:t>e s</a:t>
            </a:r>
            <a:r>
              <a:rPr sz="600" dirty="0" err="1">
                <a:solidFill>
                  <a:srgbClr val="231F20"/>
                </a:solidFill>
                <a:latin typeface="Arial" panose="020B0604020202020204" pitchFamily="34" charset="0"/>
                <a:cs typeface="Arial" panose="020B0604020202020204" pitchFamily="34" charset="0"/>
              </a:rPr>
              <a:t>tudents</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 </a:t>
            </a:r>
            <a:r>
              <a:rPr sz="600" spc="-2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18" name="object 18"/>
          <p:cNvSpPr txBox="1"/>
          <p:nvPr/>
        </p:nvSpPr>
        <p:spPr>
          <a:xfrm>
            <a:off x="3779999" y="5665156"/>
            <a:ext cx="20066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19" name="object 19"/>
          <p:cNvSpPr txBox="1"/>
          <p:nvPr/>
        </p:nvSpPr>
        <p:spPr>
          <a:xfrm>
            <a:off x="3779999" y="5936495"/>
            <a:ext cx="2393950" cy="969644"/>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Women</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2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Tech</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(40</a:t>
            </a:r>
            <a:r>
              <a:rPr sz="600" b="1" spc="-2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Explain</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the 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that they are going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work in </a:t>
            </a:r>
            <a:r>
              <a:rPr sz="600" spc="-10" dirty="0">
                <a:solidFill>
                  <a:srgbClr val="231F20"/>
                </a:solidFill>
                <a:latin typeface="Arial" panose="020B0604020202020204" pitchFamily="34" charset="0"/>
                <a:cs typeface="Arial" panose="020B0604020202020204" pitchFamily="34" charset="0"/>
              </a:rPr>
              <a:t>pairs/small</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groups.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 given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name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famous woman </a:t>
            </a:r>
            <a:r>
              <a:rPr sz="600" spc="-25" dirty="0">
                <a:solidFill>
                  <a:srgbClr val="231F20"/>
                </a:solidFill>
                <a:latin typeface="Arial" panose="020B0604020202020204" pitchFamily="34" charset="0"/>
                <a:cs typeface="Arial" panose="020B0604020202020204" pitchFamily="34" charset="0"/>
              </a:rPr>
              <a:t>who</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either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is </a:t>
            </a:r>
            <a:r>
              <a:rPr lang="en-GB" sz="600" dirty="0">
                <a:solidFill>
                  <a:srgbClr val="231F20"/>
                </a:solidFill>
                <a:latin typeface="Arial" panose="020B0604020202020204" pitchFamily="34" charset="0"/>
                <a:cs typeface="Arial" panose="020B0604020202020204" pitchFamily="34" charset="0"/>
              </a:rPr>
              <a:t>working </a:t>
            </a:r>
            <a:r>
              <a:rPr sz="600" dirty="0">
                <a:solidFill>
                  <a:srgbClr val="231F20"/>
                </a:solidFill>
                <a:latin typeface="Arial" panose="020B0604020202020204" pitchFamily="34" charset="0"/>
                <a:cs typeface="Arial" panose="020B0604020202020204" pitchFamily="34" charset="0"/>
              </a:rPr>
              <a:t>or has worked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technology (use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names from the slide </a:t>
            </a:r>
            <a:r>
              <a:rPr sz="600" spc="-25" dirty="0">
                <a:solidFill>
                  <a:srgbClr val="231F20"/>
                </a:solidFill>
                <a:latin typeface="Arial" panose="020B0604020202020204" pitchFamily="34" charset="0"/>
                <a:cs typeface="Arial" panose="020B0604020202020204" pitchFamily="34" charset="0"/>
              </a:rPr>
              <a:t>o</a:t>
            </a:r>
            <a:r>
              <a:rPr lang="en-GB" sz="600" spc="-25" dirty="0">
                <a:solidFill>
                  <a:srgbClr val="231F20"/>
                </a:solidFill>
                <a:latin typeface="Arial" panose="020B0604020202020204" pitchFamily="34" charset="0"/>
                <a:cs typeface="Arial" panose="020B0604020202020204" pitchFamily="34" charset="0"/>
              </a:rPr>
              <a:t>r </a:t>
            </a:r>
            <a:r>
              <a:rPr sz="600">
                <a:solidFill>
                  <a:srgbClr val="231F20"/>
                </a:solidFill>
                <a:latin typeface="Arial" panose="020B0604020202020204" pitchFamily="34" charset="0"/>
                <a:cs typeface="Arial" panose="020B0604020202020204" pitchFamily="34" charset="0"/>
              </a:rPr>
              <a:t>find</a:t>
            </a:r>
            <a:r>
              <a:rPr sz="600" spc="-5">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your own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inspire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your </a:t>
            </a:r>
            <a:r>
              <a:rPr sz="600" spc="-1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a:p>
            <a:pPr marR="11811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How</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children present their work is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up to you as a </a:t>
            </a:r>
            <a:r>
              <a:rPr sz="600" spc="-10" dirty="0">
                <a:solidFill>
                  <a:srgbClr val="231F20"/>
                </a:solidFill>
                <a:latin typeface="Arial" panose="020B0604020202020204" pitchFamily="34" charset="0"/>
                <a:cs typeface="Arial" panose="020B0604020202020204" pitchFamily="34" charset="0"/>
              </a:rPr>
              <a:t>teacher.</a:t>
            </a:r>
            <a:r>
              <a:rPr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This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 a PowerPoint, video,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poster or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 even create </a:t>
            </a:r>
            <a:r>
              <a:rPr sz="600" spc="-50" dirty="0">
                <a:solidFill>
                  <a:srgbClr val="231F20"/>
                </a:solidFill>
                <a:latin typeface="Arial" panose="020B0604020202020204" pitchFamily="34" charset="0"/>
                <a:cs typeface="Arial" panose="020B0604020202020204" pitchFamily="34" charset="0"/>
              </a:rPr>
              <a:t>a</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mask of the person and talk in the first </a:t>
            </a:r>
            <a:r>
              <a:rPr sz="600" spc="-10" dirty="0">
                <a:solidFill>
                  <a:srgbClr val="231F20"/>
                </a:solidFill>
                <a:latin typeface="Arial" panose="020B0604020202020204" pitchFamily="34" charset="0"/>
                <a:cs typeface="Arial" panose="020B0604020202020204" pitchFamily="34" charset="0"/>
              </a:rPr>
              <a:t>person.</a:t>
            </a:r>
            <a:endParaRPr sz="600" dirty="0">
              <a:latin typeface="Arial" panose="020B0604020202020204" pitchFamily="34" charset="0"/>
              <a:cs typeface="Arial" panose="020B0604020202020204" pitchFamily="34" charset="0"/>
            </a:endParaRPr>
          </a:p>
          <a:p>
            <a:pPr algn="l">
              <a:lnSpc>
                <a:spcPct val="100000"/>
              </a:lnSpc>
              <a:spcBef>
                <a:spcPts val="240"/>
              </a:spcBef>
            </a:pPr>
            <a:r>
              <a:rPr sz="600" dirty="0">
                <a:solidFill>
                  <a:srgbClr val="231F20"/>
                </a:solidFill>
                <a:latin typeface="Arial" panose="020B0604020202020204" pitchFamily="34" charset="0"/>
                <a:cs typeface="Arial" panose="020B0604020202020204" pitchFamily="34" charset="0"/>
              </a:rPr>
              <a:t>Give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children time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present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class/another </a:t>
            </a:r>
            <a:r>
              <a:rPr sz="600" spc="-10" dirty="0">
                <a:solidFill>
                  <a:srgbClr val="231F20"/>
                </a:solidFill>
                <a:latin typeface="Arial" panose="020B0604020202020204" pitchFamily="34" charset="0"/>
                <a:cs typeface="Arial" panose="020B0604020202020204" pitchFamily="34" charset="0"/>
              </a:rPr>
              <a:t>group.</a:t>
            </a:r>
            <a:endParaRPr sz="600" dirty="0">
              <a:latin typeface="Arial" panose="020B0604020202020204" pitchFamily="34" charset="0"/>
              <a:cs typeface="Arial" panose="020B0604020202020204" pitchFamily="34" charset="0"/>
            </a:endParaRPr>
          </a:p>
        </p:txBody>
      </p:sp>
      <p:sp>
        <p:nvSpPr>
          <p:cNvPr id="20" name="object 20"/>
          <p:cNvSpPr txBox="1"/>
          <p:nvPr/>
        </p:nvSpPr>
        <p:spPr>
          <a:xfrm>
            <a:off x="3779999" y="3306292"/>
            <a:ext cx="18986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21" name="object 21"/>
          <p:cNvSpPr txBox="1"/>
          <p:nvPr/>
        </p:nvSpPr>
        <p:spPr>
          <a:xfrm>
            <a:off x="3779999" y="3577633"/>
            <a:ext cx="2315210" cy="364490"/>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Watch</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role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model</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After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watching, discuss the role </a:t>
            </a:r>
            <a:r>
              <a:rPr sz="600" spc="-10" dirty="0">
                <a:solidFill>
                  <a:srgbClr val="231F20"/>
                </a:solidFill>
                <a:latin typeface="Arial" panose="020B0604020202020204" pitchFamily="34" charset="0"/>
                <a:cs typeface="Arial" panose="020B0604020202020204" pitchFamily="34" charset="0"/>
              </a:rPr>
              <a:t>model’s</a:t>
            </a:r>
            <a:r>
              <a:rPr sz="600" dirty="0">
                <a:solidFill>
                  <a:srgbClr val="231F20"/>
                </a:solidFill>
                <a:latin typeface="Arial" panose="020B0604020202020204" pitchFamily="34" charset="0"/>
                <a:cs typeface="Arial" panose="020B0604020202020204" pitchFamily="34" charset="0"/>
              </a:rPr>
              <a:t> career path: What led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technology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do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enjoy about their </a:t>
            </a:r>
            <a:r>
              <a:rPr sz="600" spc="-10" dirty="0">
                <a:solidFill>
                  <a:srgbClr val="231F20"/>
                </a:solidFill>
                <a:latin typeface="Arial" panose="020B0604020202020204" pitchFamily="34" charset="0"/>
                <a:cs typeface="Arial" panose="020B0604020202020204" pitchFamily="34" charset="0"/>
              </a:rPr>
              <a:t>career?</a:t>
            </a:r>
            <a:endParaRPr sz="600">
              <a:latin typeface="Arial" panose="020B0604020202020204" pitchFamily="34" charset="0"/>
              <a:cs typeface="Arial" panose="020B0604020202020204" pitchFamily="34" charset="0"/>
            </a:endParaRPr>
          </a:p>
        </p:txBody>
      </p:sp>
      <p:sp>
        <p:nvSpPr>
          <p:cNvPr id="24" name="object 24"/>
          <p:cNvSpPr txBox="1"/>
          <p:nvPr/>
        </p:nvSpPr>
        <p:spPr>
          <a:xfrm>
            <a:off x="7845714" y="2072413"/>
            <a:ext cx="1615786" cy="2313454"/>
          </a:xfrm>
          <a:prstGeom prst="rect">
            <a:avLst/>
          </a:prstGeom>
        </p:spPr>
        <p:txBody>
          <a:bodyPr vert="horz" wrap="square" lIns="0" tIns="17780" rIns="0" bIns="0" rtlCol="0">
            <a:spAutoFit/>
          </a:bodyPr>
          <a:lstStyle/>
          <a:p>
            <a:pPr marR="759460"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Creating</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future</a:t>
            </a:r>
            <a:r>
              <a:rPr sz="600" b="1" spc="-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of</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education</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(30</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3657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Watch</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following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clip</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 – what do you </a:t>
            </a:r>
            <a:r>
              <a:rPr sz="600" spc="-10" dirty="0">
                <a:solidFill>
                  <a:srgbClr val="231F20"/>
                </a:solidFill>
                <a:latin typeface="Arial" panose="020B0604020202020204" pitchFamily="34" charset="0"/>
                <a:cs typeface="Arial" panose="020B0604020202020204" pitchFamily="34" charset="0"/>
              </a:rPr>
              <a:t>think</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future of learning will </a:t>
            </a:r>
            <a:r>
              <a:rPr sz="600" spc="-20" dirty="0">
                <a:solidFill>
                  <a:srgbClr val="231F20"/>
                </a:solidFill>
                <a:latin typeface="Arial" panose="020B0604020202020204" pitchFamily="34" charset="0"/>
                <a:cs typeface="Arial" panose="020B0604020202020204" pitchFamily="34" charset="0"/>
              </a:rPr>
              <a:t>look</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like with </a:t>
            </a:r>
            <a:r>
              <a:rPr sz="600" spc="-10"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a:p>
            <a:pPr marR="504825" algn="l">
              <a:lnSpc>
                <a:spcPts val="700"/>
              </a:lnSpc>
              <a:spcBef>
                <a:spcPts val="285"/>
              </a:spcBef>
            </a:pPr>
            <a:r>
              <a:rPr lang="en-GB" sz="600" spc="-25"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https://www.youtube.com/watch?v=G_9AjuVVzJ0</a:t>
            </a:r>
            <a:endParaRPr lang="en-GB" sz="600" spc="-25" dirty="0">
              <a:solidFill>
                <a:srgbClr val="231F20"/>
              </a:solidFill>
              <a:uFill>
                <a:solidFill>
                  <a:srgbClr val="231F20"/>
                </a:solidFill>
              </a:uFill>
              <a:latin typeface="Arial" panose="020B0604020202020204" pitchFamily="34" charset="0"/>
              <a:cs typeface="Arial" panose="020B0604020202020204" pitchFamily="34" charset="0"/>
            </a:endParaRPr>
          </a:p>
          <a:p>
            <a:pPr marR="5048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how you could have a career creating these new apps and technologies to help</a:t>
            </a:r>
            <a:r>
              <a:rPr lang="en-GB" sz="600" dirty="0">
                <a:solidFill>
                  <a:srgbClr val="231F20"/>
                </a:solidFill>
                <a:latin typeface="Arial" panose="020B0604020202020204" pitchFamily="34" charset="0"/>
                <a:cs typeface="Arial" panose="020B0604020202020204" pitchFamily="34" charset="0"/>
              </a:rPr>
              <a:t> students learn.</a:t>
            </a:r>
            <a:endParaRPr sz="600" dirty="0">
              <a:solidFill>
                <a:srgbClr val="231F20"/>
              </a:solidFill>
              <a:latin typeface="Arial" panose="020B0604020202020204" pitchFamily="34" charset="0"/>
              <a:cs typeface="Arial" panose="020B0604020202020204" pitchFamily="34" charset="0"/>
            </a:endParaRPr>
          </a:p>
          <a:p>
            <a:pPr marR="5048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Challenge the </a:t>
            </a:r>
            <a:r>
              <a:rPr lang="en-US" sz="600" dirty="0">
                <a:solidFill>
                  <a:srgbClr val="231F20"/>
                </a:solidFill>
                <a:latin typeface="Arial" panose="020B0604020202020204" pitchFamily="34" charset="0"/>
                <a:cs typeface="Arial" panose="020B0604020202020204" pitchFamily="34" charset="0"/>
              </a:rPr>
              <a:t>students</a:t>
            </a:r>
            <a:r>
              <a:rPr sz="600" dirty="0">
                <a:solidFill>
                  <a:srgbClr val="231F20"/>
                </a:solidFill>
                <a:latin typeface="Arial" panose="020B0604020202020204" pitchFamily="34" charset="0"/>
                <a:cs typeface="Arial" panose="020B0604020202020204" pitchFamily="34" charset="0"/>
              </a:rPr>
              <a:t> to</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a:t>
            </a:r>
            <a:r>
              <a:rPr lang="en-GB" sz="600" dirty="0">
                <a:solidFill>
                  <a:srgbClr val="231F20"/>
                </a:solidFill>
                <a:latin typeface="Arial" panose="020B0604020202020204" pitchFamily="34" charset="0"/>
                <a:cs typeface="Arial" panose="020B0604020202020204" pitchFamily="34" charset="0"/>
              </a:rPr>
              <a:t> a labelled design of a piece of </a:t>
            </a:r>
            <a:r>
              <a:rPr sz="600" dirty="0">
                <a:solidFill>
                  <a:srgbClr val="231F20"/>
                </a:solidFill>
                <a:latin typeface="Arial" panose="020B0604020202020204" pitchFamily="34" charset="0"/>
                <a:cs typeface="Arial" panose="020B0604020202020204" pitchFamily="34" charset="0"/>
              </a:rPr>
              <a:t>technology which would help </a:t>
            </a:r>
            <a:br>
              <a:rPr lang="en-GB" sz="600" dirty="0">
                <a:solidFill>
                  <a:srgbClr val="231F20"/>
                </a:solidFill>
                <a:latin typeface="Arial" panose="020B0604020202020204" pitchFamily="34" charset="0"/>
                <a:cs typeface="Arial" panose="020B0604020202020204" pitchFamily="34" charset="0"/>
              </a:rPr>
            </a:br>
            <a:r>
              <a:rPr sz="600" dirty="0">
                <a:solidFill>
                  <a:srgbClr val="231F20"/>
                </a:solidFill>
                <a:latin typeface="Arial" panose="020B0604020202020204" pitchFamily="34" charset="0"/>
                <a:cs typeface="Arial" panose="020B0604020202020204" pitchFamily="34" charset="0"/>
              </a:rPr>
              <a:t>the learners of the future.</a:t>
            </a:r>
          </a:p>
          <a:p>
            <a:pPr marR="5048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If</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tech</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was</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possible,</a:t>
            </a:r>
            <a:r>
              <a:rPr sz="600" spc="-20" dirty="0">
                <a:solidFill>
                  <a:srgbClr val="231F20"/>
                </a:solidFill>
                <a:latin typeface="Arial" panose="020B0604020202020204" pitchFamily="34" charset="0"/>
                <a:cs typeface="Arial" panose="020B0604020202020204" pitchFamily="34" charset="0"/>
              </a:rPr>
              <a:t> what</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would</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would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it help teachers and </a:t>
            </a:r>
            <a:r>
              <a:rPr sz="600" spc="-10" dirty="0">
                <a:solidFill>
                  <a:srgbClr val="231F20"/>
                </a:solidFill>
                <a:latin typeface="Arial" panose="020B0604020202020204" pitchFamily="34" charset="0"/>
                <a:cs typeface="Arial" panose="020B0604020202020204" pitchFamily="34" charset="0"/>
              </a:rPr>
              <a:t>students?</a:t>
            </a:r>
            <a:endParaRPr sz="600" dirty="0">
              <a:latin typeface="Arial" panose="020B0604020202020204" pitchFamily="34" charset="0"/>
              <a:cs typeface="Arial" panose="020B0604020202020204" pitchFamily="34" charset="0"/>
            </a:endParaRPr>
          </a:p>
          <a:p>
            <a:pPr marR="54483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Give</a:t>
            </a:r>
            <a:r>
              <a:rPr sz="600" spc="-15" dirty="0">
                <a:solidFill>
                  <a:srgbClr val="231F20"/>
                </a:solidFill>
                <a:latin typeface="Arial" panose="020B0604020202020204" pitchFamily="34" charset="0"/>
                <a:cs typeface="Arial" panose="020B0604020202020204" pitchFamily="34" charset="0"/>
              </a:rPr>
              <a:t> </a:t>
            </a:r>
            <a:r>
              <a:rPr sz="600">
                <a:solidFill>
                  <a:srgbClr val="231F20"/>
                </a:solidFill>
                <a:latin typeface="Arial" panose="020B0604020202020204" pitchFamily="34" charset="0"/>
                <a:cs typeface="Arial" panose="020B0604020202020204" pitchFamily="34" charset="0"/>
              </a:rPr>
              <a:t>the</a:t>
            </a:r>
            <a:r>
              <a:rPr sz="600" spc="-5">
                <a:solidFill>
                  <a:srgbClr val="231F20"/>
                </a:solidFill>
                <a:latin typeface="Arial" panose="020B0604020202020204" pitchFamily="34" charset="0"/>
                <a:cs typeface="Arial" panose="020B0604020202020204" pitchFamily="34" charset="0"/>
              </a:rPr>
              <a:t> </a:t>
            </a:r>
            <a:r>
              <a:rPr lang="en-US" sz="600">
                <a:solidFill>
                  <a:srgbClr val="231F20"/>
                </a:solidFill>
                <a:latin typeface="Arial" panose="020B0604020202020204" pitchFamily="34" charset="0"/>
                <a:cs typeface="Arial" panose="020B0604020202020204" pitchFamily="34" charset="0"/>
              </a:rPr>
              <a:t>students</a:t>
            </a:r>
            <a:r>
              <a:rPr sz="600" spc="-5">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time </a:t>
            </a:r>
            <a:r>
              <a:rPr sz="600" spc="-25" dirty="0">
                <a:solidFill>
                  <a:srgbClr val="231F20"/>
                </a:solidFill>
                <a:latin typeface="Arial" panose="020B0604020202020204" pitchFamily="34" charset="0"/>
                <a:cs typeface="Arial" panose="020B0604020202020204" pitchFamily="34" charset="0"/>
              </a:rPr>
              <a:t>to</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present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class/another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group</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give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each other </a:t>
            </a:r>
            <a:r>
              <a:rPr sz="600" spc="-10" dirty="0">
                <a:solidFill>
                  <a:srgbClr val="231F20"/>
                </a:solidFill>
                <a:latin typeface="Arial" panose="020B0604020202020204" pitchFamily="34" charset="0"/>
                <a:cs typeface="Arial" panose="020B0604020202020204" pitchFamily="34" charset="0"/>
              </a:rPr>
              <a:t>feedback.</a:t>
            </a:r>
            <a:endParaRPr sz="600" dirty="0">
              <a:latin typeface="Arial" panose="020B0604020202020204" pitchFamily="34" charset="0"/>
              <a:cs typeface="Arial" panose="020B0604020202020204" pitchFamily="34" charset="0"/>
            </a:endParaRPr>
          </a:p>
        </p:txBody>
      </p:sp>
      <p:sp>
        <p:nvSpPr>
          <p:cNvPr id="22" name="object 22"/>
          <p:cNvSpPr/>
          <p:nvPr/>
        </p:nvSpPr>
        <p:spPr>
          <a:xfrm>
            <a:off x="9135300" y="2906556"/>
            <a:ext cx="1190625" cy="1532891"/>
          </a:xfrm>
          <a:custGeom>
            <a:avLst/>
            <a:gdLst/>
            <a:ahLst/>
            <a:cxnLst/>
            <a:rect l="l" t="t" r="r" b="b"/>
            <a:pathLst>
              <a:path w="1190625" h="1293495">
                <a:moveTo>
                  <a:pt x="0" y="1293342"/>
                </a:moveTo>
                <a:lnTo>
                  <a:pt x="1190345" y="1293342"/>
                </a:lnTo>
                <a:lnTo>
                  <a:pt x="1190345" y="0"/>
                </a:lnTo>
                <a:lnTo>
                  <a:pt x="0" y="0"/>
                </a:lnTo>
                <a:lnTo>
                  <a:pt x="0" y="1293342"/>
                </a:lnTo>
                <a:close/>
              </a:path>
            </a:pathLst>
          </a:custGeom>
          <a:ln w="6350">
            <a:solidFill>
              <a:srgbClr val="BCBEC0"/>
            </a:solidFill>
          </a:ln>
        </p:spPr>
        <p:txBody>
          <a:bodyPr wrap="square" lIns="0" tIns="0" rIns="0" bIns="0" rtlCol="0"/>
          <a:lstStyle/>
          <a:p>
            <a:endParaRPr/>
          </a:p>
        </p:txBody>
      </p:sp>
      <p:sp>
        <p:nvSpPr>
          <p:cNvPr id="23" name="object 23"/>
          <p:cNvSpPr/>
          <p:nvPr/>
        </p:nvSpPr>
        <p:spPr>
          <a:xfrm>
            <a:off x="9135300" y="1755000"/>
            <a:ext cx="1190625" cy="1035825"/>
          </a:xfrm>
          <a:custGeom>
            <a:avLst/>
            <a:gdLst/>
            <a:ahLst/>
            <a:cxnLst/>
            <a:rect l="l" t="t" r="r" b="b"/>
            <a:pathLst>
              <a:path w="1190625" h="1306195">
                <a:moveTo>
                  <a:pt x="0" y="1305750"/>
                </a:moveTo>
                <a:lnTo>
                  <a:pt x="1190345" y="1305750"/>
                </a:lnTo>
                <a:lnTo>
                  <a:pt x="1190345" y="0"/>
                </a:lnTo>
                <a:lnTo>
                  <a:pt x="0" y="0"/>
                </a:lnTo>
                <a:lnTo>
                  <a:pt x="0" y="1305750"/>
                </a:lnTo>
                <a:close/>
              </a:path>
            </a:pathLst>
          </a:custGeom>
          <a:ln w="6350">
            <a:solidFill>
              <a:srgbClr val="BCBEC0"/>
            </a:solidFill>
          </a:ln>
        </p:spPr>
        <p:txBody>
          <a:bodyPr wrap="square" lIns="0" tIns="0" rIns="0" bIns="0" rtlCol="0"/>
          <a:lstStyle/>
          <a:p>
            <a:endParaRPr/>
          </a:p>
        </p:txBody>
      </p:sp>
      <p:sp>
        <p:nvSpPr>
          <p:cNvPr id="25" name="object 25"/>
          <p:cNvSpPr txBox="1"/>
          <p:nvPr/>
        </p:nvSpPr>
        <p:spPr>
          <a:xfrm>
            <a:off x="9200953" y="3245016"/>
            <a:ext cx="1065530" cy="900430"/>
          </a:xfrm>
          <a:prstGeom prst="rect">
            <a:avLst/>
          </a:prstGeom>
        </p:spPr>
        <p:txBody>
          <a:bodyPr vert="horz" wrap="square" lIns="0" tIns="17780" rIns="0" bIns="0" rtlCol="0">
            <a:spAutoFit/>
          </a:bodyPr>
          <a:lstStyle/>
          <a:p>
            <a:pPr marR="236220"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further</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learning</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opportunities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Research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educational</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app,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website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tech gadget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which </a:t>
            </a:r>
            <a:r>
              <a:rPr sz="600" spc="-50" dirty="0">
                <a:solidFill>
                  <a:srgbClr val="231F20"/>
                </a:solidFill>
                <a:latin typeface="Arial" panose="020B0604020202020204" pitchFamily="34" charset="0"/>
                <a:cs typeface="Arial" panose="020B0604020202020204" pitchFamily="34" charset="0"/>
              </a:rPr>
              <a:t>a</a:t>
            </a:r>
            <a:r>
              <a:rPr lang="en-GB"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teacher</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your </a:t>
            </a:r>
            <a:r>
              <a:rPr sz="600" spc="-10" dirty="0">
                <a:solidFill>
                  <a:srgbClr val="231F20"/>
                </a:solidFill>
                <a:latin typeface="Arial" panose="020B0604020202020204" pitchFamily="34" charset="0"/>
                <a:cs typeface="Arial" panose="020B0604020202020204" pitchFamily="34" charset="0"/>
              </a:rPr>
              <a:t>school</a:t>
            </a:r>
            <a:endParaRPr sz="600" dirty="0">
              <a:latin typeface="Arial" panose="020B0604020202020204" pitchFamily="34" charset="0"/>
              <a:cs typeface="Arial" panose="020B0604020202020204" pitchFamily="34" charset="0"/>
            </a:endParaRPr>
          </a:p>
          <a:p>
            <a:pPr algn="l">
              <a:lnSpc>
                <a:spcPts val="680"/>
              </a:lnSpc>
            </a:pPr>
            <a:r>
              <a:rPr sz="600" dirty="0">
                <a:solidFill>
                  <a:srgbClr val="231F20"/>
                </a:solidFill>
                <a:latin typeface="Arial" panose="020B0604020202020204" pitchFamily="34" charset="0"/>
                <a:cs typeface="Arial" panose="020B0604020202020204" pitchFamily="34" charset="0"/>
              </a:rPr>
              <a:t>could </a:t>
            </a:r>
            <a:r>
              <a:rPr sz="600" spc="-20" dirty="0">
                <a:solidFill>
                  <a:srgbClr val="231F20"/>
                </a:solidFill>
                <a:latin typeface="Arial" panose="020B0604020202020204" pitchFamily="34" charset="0"/>
                <a:cs typeface="Arial" panose="020B0604020202020204" pitchFamily="34" charset="0"/>
              </a:rPr>
              <a:t>use.</a:t>
            </a:r>
            <a:endParaRPr sz="600" dirty="0">
              <a:latin typeface="Arial" panose="020B0604020202020204" pitchFamily="34" charset="0"/>
              <a:cs typeface="Arial" panose="020B0604020202020204" pitchFamily="34" charset="0"/>
            </a:endParaRPr>
          </a:p>
          <a:p>
            <a:pPr marR="2095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Find out about it and tell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why</a:t>
            </a:r>
            <a:r>
              <a:rPr sz="600" spc="-1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think</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they</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should</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use</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it.</a:t>
            </a:r>
            <a:endParaRPr sz="600" dirty="0">
              <a:latin typeface="Arial" panose="020B0604020202020204" pitchFamily="34" charset="0"/>
              <a:cs typeface="Arial" panose="020B0604020202020204" pitchFamily="34" charset="0"/>
            </a:endParaRPr>
          </a:p>
        </p:txBody>
      </p:sp>
      <p:sp>
        <p:nvSpPr>
          <p:cNvPr id="26" name="object 26"/>
          <p:cNvSpPr txBox="1"/>
          <p:nvPr/>
        </p:nvSpPr>
        <p:spPr>
          <a:xfrm>
            <a:off x="9200953" y="1755438"/>
            <a:ext cx="2012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8</a:t>
            </a:r>
            <a:endParaRPr sz="2300" dirty="0">
              <a:latin typeface="Poppins"/>
              <a:cs typeface="Poppins"/>
            </a:endParaRPr>
          </a:p>
        </p:txBody>
      </p:sp>
      <p:sp>
        <p:nvSpPr>
          <p:cNvPr id="27" name="object 27"/>
          <p:cNvSpPr txBox="1"/>
          <p:nvPr/>
        </p:nvSpPr>
        <p:spPr>
          <a:xfrm>
            <a:off x="9200953" y="2039478"/>
            <a:ext cx="1124972" cy="536044"/>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Class</a:t>
            </a:r>
            <a:r>
              <a:rPr sz="600" b="1" spc="-10" dirty="0">
                <a:solidFill>
                  <a:srgbClr val="231F20"/>
                </a:solidFill>
                <a:latin typeface="Arial" panose="020B0604020202020204" pitchFamily="34" charset="0"/>
                <a:cs typeface="Arial" panose="020B0604020202020204" pitchFamily="34" charset="0"/>
              </a:rPr>
              <a:t> Discussion</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7493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Did anything </a:t>
            </a:r>
            <a:r>
              <a:rPr sz="600" spc="-10" dirty="0">
                <a:solidFill>
                  <a:srgbClr val="231F20"/>
                </a:solidFill>
                <a:latin typeface="Arial" panose="020B0604020202020204" pitchFamily="34" charset="0"/>
                <a:cs typeface="Arial" panose="020B0604020202020204" pitchFamily="34" charset="0"/>
              </a:rPr>
              <a:t>particularly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interest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today?</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Would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like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education</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p:txBody>
      </p:sp>
      <p:sp>
        <p:nvSpPr>
          <p:cNvPr id="28" name="object 26">
            <a:extLst>
              <a:ext uri="{FF2B5EF4-FFF2-40B4-BE49-F238E27FC236}">
                <a16:creationId xmlns:a16="http://schemas.microsoft.com/office/drawing/2014/main" id="{BC30BA33-0016-493B-A313-788912CE055B}"/>
              </a:ext>
            </a:extLst>
          </p:cNvPr>
          <p:cNvSpPr txBox="1"/>
          <p:nvPr/>
        </p:nvSpPr>
        <p:spPr>
          <a:xfrm>
            <a:off x="9200953" y="2951204"/>
            <a:ext cx="201295" cy="375920"/>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9</a:t>
            </a:r>
            <a:endParaRPr sz="2300" dirty="0">
              <a:latin typeface="Poppins"/>
              <a:cs typeface="Poppins"/>
            </a:endParaRPr>
          </a:p>
        </p:txBody>
      </p:sp>
      <p:sp>
        <p:nvSpPr>
          <p:cNvPr id="29" name="TextBox 28">
            <a:extLst>
              <a:ext uri="{FF2B5EF4-FFF2-40B4-BE49-F238E27FC236}">
                <a16:creationId xmlns:a16="http://schemas.microsoft.com/office/drawing/2014/main" id="{97C8B6AC-C97E-3356-418D-64ED7CCEB655}"/>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746</Words>
  <Application>Microsoft Office PowerPoint</Application>
  <PresentationFormat>Custom</PresentationFormat>
  <Paragraphs>63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HelveticaNeue</vt:lpstr>
      <vt:lpstr>Calibri</vt:lpstr>
      <vt:lpstr>Arial</vt:lpstr>
      <vt:lpstr>Poppins</vt:lpstr>
      <vt:lpstr>Office Theme</vt:lpstr>
      <vt:lpstr>Tech for Education (Low Tech) To understand how technology is used for education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Education (Low Tech) To understand how technology is used for education and broaden my knowledge of careers available in this field.</dc:title>
  <cp:lastModifiedBy>Poppy Patel</cp:lastModifiedBy>
  <cp:revision>6</cp:revision>
  <dcterms:created xsi:type="dcterms:W3CDTF">2022-06-09T10:00:18Z</dcterms:created>
  <dcterms:modified xsi:type="dcterms:W3CDTF">2025-09-08T13:49:16Z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2022-06-09T00:00:00Z</vt:filetime>
  </property>
</Properties>
</file>